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82" r:id="rId11"/>
    <p:sldId id="266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4" r:id="rId28"/>
    <p:sldId id="286" r:id="rId29"/>
    <p:sldId id="285" r:id="rId30"/>
    <p:sldId id="287" r:id="rId31"/>
    <p:sldId id="281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60A39-8B5B-4BED-8A7C-556DA32E88CC}" type="datetimeFigureOut">
              <a:rPr lang="it-IT" smtClean="0"/>
              <a:pPr/>
              <a:t>11/10/2020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8027B-1144-4F49-A7B1-CE90BE3B4F0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027B-1144-4F49-A7B1-CE90BE3B4F0A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9749-B595-43ED-9D57-D1649EFD0515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4AF5-D8AC-4A85-BFFF-E7ABE41E7A01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FB7A-819A-4237-BDC4-78A8DF7617BD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785C-0BD5-419F-BE6A-6B246AFEC1AE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5219-6868-4029-8548-64D5406D78A8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4F27-9A5B-4D9A-8A2C-92CFCDA4F697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76BB-7F41-429D-AF66-4187A9B3494B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698E-67EC-4FC5-ABD6-ABCE43AF7EF1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E050-F9CE-43C9-8833-73DA94FE7A9E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9B39-4EF2-45A0-A88C-DEDDD6AC009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552B-C191-4769-9137-46E239EF025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0953-2017-4B02-B146-36A6F5A912FB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B746F-5C65-4800-B6B2-3BAE1FA5809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hyperlink" Target="http://www.carloacutis.com/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4941168"/>
            <a:ext cx="8640960" cy="1015663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70C0"/>
                </a:solidFill>
              </a:rPr>
              <a:t>«La tristezza è lo sguardo rivolto verso se stessi, la felicità è lo sguardo rivolto verso Dio. La conversione non è altro che spostare lo sguardo dal basso verso l’alto. Basta un semplice movimento degli occhi» (</a:t>
            </a:r>
            <a:r>
              <a:rPr lang="it-IT" sz="2000" b="1" i="1" dirty="0" smtClean="0">
                <a:solidFill>
                  <a:srgbClr val="0070C0"/>
                </a:solidFill>
              </a:rPr>
              <a:t>C. </a:t>
            </a:r>
            <a:r>
              <a:rPr lang="it-IT" sz="2000" b="1" i="1" dirty="0" err="1" smtClean="0">
                <a:solidFill>
                  <a:srgbClr val="0070C0"/>
                </a:solidFill>
              </a:rPr>
              <a:t>Acutis</a:t>
            </a:r>
            <a:r>
              <a:rPr lang="it-IT" sz="2000" b="1" dirty="0" smtClean="0">
                <a:solidFill>
                  <a:srgbClr val="0070C0"/>
                </a:solidFill>
              </a:rPr>
              <a:t>). </a:t>
            </a:r>
            <a:endParaRPr lang="it-IT" sz="2000" b="1" dirty="0">
              <a:solidFill>
                <a:srgbClr val="0070C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6093296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Prof. Francesco Cannizzaro – Specialista in Pedagogia, Bioetica e Sessuologia</a:t>
            </a:r>
            <a:endParaRPr lang="it-IT" sz="1600" b="1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026" name="Picture 2" descr="C:\Users\Master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320479" cy="32361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988840"/>
            <a:ext cx="8424936" cy="132343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La sua devozione</a:t>
            </a:r>
            <a:r>
              <a:rPr lang="it-IT" sz="2000" dirty="0" smtClean="0"/>
              <a:t>, rivolta in particolare, oltre che all'Eucaristia, alla Madonna, lo portava quotidianamente a partecipare alla messa e a recitare il rosario. I suoi modelli erano i beati Francesco e </a:t>
            </a:r>
            <a:r>
              <a:rPr lang="it-IT" sz="2000" dirty="0" err="1" smtClean="0"/>
              <a:t>Giacinta</a:t>
            </a:r>
            <a:r>
              <a:rPr lang="it-IT" sz="2000" dirty="0" smtClean="0"/>
              <a:t> </a:t>
            </a:r>
            <a:r>
              <a:rPr lang="it-IT" sz="2000" dirty="0" err="1" smtClean="0"/>
              <a:t>Marto</a:t>
            </a:r>
            <a:r>
              <a:rPr lang="it-IT" sz="2000" dirty="0" smtClean="0"/>
              <a:t>, san Domenico Savio, san Luigi Gonzaga e san Tarcisio.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971600" y="141277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Gesù, L’eucaristia, la Madonna e i modelli di giovani santi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Master\Desktop\Raccolta foto\foto PPT\Immagini Bioetica\ac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13176"/>
            <a:ext cx="2301342" cy="13681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1027" name="Picture 3" descr="C:\Users\Master\Desktop\Raccolta foto\foto PPT\Immagini Bioetica\ac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429000"/>
            <a:ext cx="1457325" cy="14573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1028" name="Picture 4" descr="C:\Users\Master\Desktop\Raccolta foto\foto PPT\Immagini Bioetica\ac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429000"/>
            <a:ext cx="2052995" cy="14401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1029" name="Picture 5" descr="C:\Users\Master\Desktop\Raccolta foto\foto PPT\Immagini Bioetica\ac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428999"/>
            <a:ext cx="1440160" cy="21174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1030" name="Picture 6" descr="C:\Users\Master\Desktop\Raccolta foto\foto PPT\Immagini Bioetica\ac6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1726" y="5013176"/>
            <a:ext cx="1082218" cy="16262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1031" name="Picture 7" descr="C:\Users\Master\Desktop\Raccolta foto\foto PPT\Immagini Bioetica\ac6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4608316"/>
            <a:ext cx="1512168" cy="19890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1032" name="Picture 8" descr="C:\Users\Master\Desktop\Raccolta foto\foto PPT\Immagini Bioetica\ac6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280" y="3429000"/>
            <a:ext cx="1656760" cy="31683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060848"/>
            <a:ext cx="8496944" cy="224676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Carlo ha un carattere forte</a:t>
            </a:r>
            <a:r>
              <a:rPr lang="it-IT" sz="2000" dirty="0" smtClean="0"/>
              <a:t>, dirompente. La sua passione per il computer lo porta a studiare nuovi programmi su testi universitari. Gli piace anche giocare alla </a:t>
            </a:r>
            <a:r>
              <a:rPr lang="it-IT" sz="2000" i="1" dirty="0" smtClean="0"/>
              <a:t>Play Station</a:t>
            </a:r>
            <a:r>
              <a:rPr lang="it-IT" sz="2000" dirty="0" smtClean="0"/>
              <a:t> con gli amici.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A scuola, </a:t>
            </a:r>
            <a:r>
              <a:rPr lang="it-IT" sz="2000" dirty="0" smtClean="0"/>
              <a:t>prima all’istituto delle suore </a:t>
            </a:r>
            <a:r>
              <a:rPr lang="it-IT" sz="2000" dirty="0" err="1" smtClean="0"/>
              <a:t>Marcelline</a:t>
            </a:r>
            <a:r>
              <a:rPr lang="it-IT" sz="2000" dirty="0" smtClean="0"/>
              <a:t> di piazza </a:t>
            </a:r>
            <a:r>
              <a:rPr lang="it-IT" sz="2000" dirty="0" err="1" smtClean="0"/>
              <a:t>Tommaseo</a:t>
            </a:r>
            <a:r>
              <a:rPr lang="it-IT" sz="2000" dirty="0" smtClean="0"/>
              <a:t> e poi al Leone XIII, liceo dei gesuiti, è amico di tutti, ma soprattutto di chi ha bisogno.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I suoi compagni</a:t>
            </a:r>
            <a:r>
              <a:rPr lang="it-IT" sz="2000" dirty="0" smtClean="0"/>
              <a:t>, anche chi non crede, vogliono stare con lui. Chiedono consigli, aiuto. Lo cercano. Perché con Carlo si sta bene, c’è qualcosa in lui che attrae. 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971600" y="141277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Con Carlo tutti i suoi compagni stanno bene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Master\Desktop\Raccolta foto\foto PPT\Immagini Bioetica\ac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437112"/>
            <a:ext cx="3824232" cy="20882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323528" y="1412776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Carlo, un adolescente normale con la passione dell’informatica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1988840"/>
            <a:ext cx="8352928" cy="147732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La sua fu un'adolescenza normale</a:t>
            </a:r>
            <a:r>
              <a:rPr lang="it-IT" dirty="0" smtClean="0"/>
              <a:t>, dove c'era spazio per gli affetti familiari e l'amicizia, ma c'era anche spazio per aiutare gli ultimi. 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Tra le sue passioni c'era l'informatica</a:t>
            </a:r>
            <a:r>
              <a:rPr lang="it-IT" dirty="0" smtClean="0"/>
              <a:t>, per la quale mostrava un grande talento, e della quale si serviva per testimoniare la fede attraverso la realizzazione di siti web: per questo motivo viene indicato come possibile futuro patrono di Internet.</a:t>
            </a:r>
          </a:p>
        </p:txBody>
      </p:sp>
      <p:pic>
        <p:nvPicPr>
          <p:cNvPr id="3" name="Picture 2" descr="C:\Users\Master\Desktop\Raccolta foto\foto PPT\Immagini Bioetica\ac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573016"/>
            <a:ext cx="1928044" cy="10833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2051" name="Picture 3" descr="C:\Users\Master\Desktop\Raccolta foto\foto PPT\Immagini Bioetica\ac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573016"/>
            <a:ext cx="2304256" cy="28012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2053" name="Picture 5" descr="C:\Users\Master\Desktop\Raccolta foto\foto PPT\Immagini Bioetica\ac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573016"/>
            <a:ext cx="1885874" cy="28083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pic>
        <p:nvPicPr>
          <p:cNvPr id="2054" name="Picture 6" descr="C:\Users\Master\Desktop\Raccolta foto\foto PPT\Immagini Bioetica\ac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3" y="4902703"/>
            <a:ext cx="1944216" cy="14637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060848"/>
            <a:ext cx="5328592" cy="409342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Eppure non era uno che amava le mode</a:t>
            </a:r>
            <a:r>
              <a:rPr lang="it-IT" sz="2000" dirty="0" smtClean="0"/>
              <a:t>. Si arrabbiava quando la mamma voleva comprargli un secondo paio di scarpe. Non gli interessava.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Non nascondeva mai </a:t>
            </a:r>
            <a:r>
              <a:rPr lang="it-IT" sz="2000" dirty="0" smtClean="0"/>
              <a:t>qual era la sua fonte di felicità. In camera aveva un grande quadro di Gesù e tutti lo potevano vedere.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Invitava i suoi compagni </a:t>
            </a:r>
            <a:r>
              <a:rPr lang="it-IT" sz="2000" dirty="0" smtClean="0"/>
              <a:t>ad andare insieme a messa, a riconciliarsi con Dio. Su un quaderno scrisse: «</a:t>
            </a:r>
            <a:r>
              <a:rPr lang="it-IT" sz="2000" b="1" dirty="0" smtClean="0"/>
              <a:t>La tristezza è lo sguardo rivolto verso se stessi, la felicità è lo sguardo rivolto verso Dio. La conversione non è altro che spostare lo sguardo dal basso verso l’alto. Basta un semplice movimento degli occhi</a:t>
            </a:r>
            <a:r>
              <a:rPr lang="it-IT" sz="2000" dirty="0" smtClean="0"/>
              <a:t>».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Il coraggio di andare contro corrente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Master\Desktop\Raccolta foto\foto PPT\Immagini Bioetica\ac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060848"/>
            <a:ext cx="2736304" cy="40378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1988840"/>
            <a:ext cx="8496944" cy="193899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Nel quartiere lo conoscevano tutti</a:t>
            </a:r>
            <a:r>
              <a:rPr lang="it-IT" sz="2000" dirty="0" smtClean="0"/>
              <a:t>. Quando passava in bicicletta si fermava a salutare i portinai, molti erano extracomunitari di religione musulmana, induista.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Raccontava loro di sé, della sua fede</a:t>
            </a:r>
            <a:r>
              <a:rPr lang="it-IT" sz="2000" dirty="0" smtClean="0"/>
              <a:t>. Loro ascoltavano quel ragazzino così simpatico, affabile. A pranzo faceva mettere nei contenitori il cibo che avanza per portarlo ai </a:t>
            </a:r>
            <a:r>
              <a:rPr lang="it-IT" sz="2000" i="1" dirty="0" smtClean="0"/>
              <a:t>clochard </a:t>
            </a:r>
            <a:r>
              <a:rPr lang="it-IT" sz="2000" dirty="0" smtClean="0"/>
              <a:t>della zona.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971600" y="141277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Salutava tutti quelli che incontrava per strada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Master\Desktop\Raccolta foto\foto PPT\Immagini Bioetica\ac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077072"/>
            <a:ext cx="3064419" cy="25083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988840"/>
            <a:ext cx="8496944" cy="255454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A casa</a:t>
            </a:r>
            <a:r>
              <a:rPr lang="it-IT" sz="2000" dirty="0" smtClean="0"/>
              <a:t>, come collaboratore domestico c’era </a:t>
            </a:r>
            <a:r>
              <a:rPr lang="it-IT" sz="2000" dirty="0" err="1" smtClean="0"/>
              <a:t>Rajesh</a:t>
            </a:r>
            <a:r>
              <a:rPr lang="it-IT" sz="2000" dirty="0" smtClean="0"/>
              <a:t>, induista, bramino. Tra lui e Carlo era nata una amicizia profonda fino al punto che l’uomo si converte e chiede di ricevere i sacramenti.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Racconta </a:t>
            </a:r>
            <a:r>
              <a:rPr lang="it-IT" sz="2000" b="1" dirty="0" err="1" smtClean="0">
                <a:solidFill>
                  <a:srgbClr val="FF0000"/>
                </a:solidFill>
              </a:rPr>
              <a:t>Rajesh</a:t>
            </a:r>
            <a:r>
              <a:rPr lang="it-IT" sz="2000" b="1" dirty="0" smtClean="0">
                <a:solidFill>
                  <a:srgbClr val="FF0000"/>
                </a:solidFill>
              </a:rPr>
              <a:t>: </a:t>
            </a:r>
            <a:r>
              <a:rPr lang="it-IT" sz="2000" dirty="0" smtClean="0"/>
              <a:t>«Mi diceva che sarei stato più felice se mi fossi avvicinato a Gesù. Mi sono fatto battezzare cristiano perché è stato lui che mi ha contagiato e folgorato con la sua profonda fede, la sua carità e la sua purezza.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L’ho sempre considerato </a:t>
            </a:r>
            <a:r>
              <a:rPr lang="it-IT" sz="2000" dirty="0" smtClean="0"/>
              <a:t>fuori dal normale perché un ragazzo così giovane, così bello e così ricco normalmente preferisce fare una vita diversa».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899592" y="141277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Conversione del collaboratore domestico induista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Master\Desktop\Raccolta foto\foto PPT\Immagini Bioetica\ac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25144"/>
            <a:ext cx="3070421" cy="18722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060848"/>
            <a:ext cx="8496944" cy="193899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Carlo </a:t>
            </a:r>
            <a:r>
              <a:rPr lang="it-IT" sz="2000" dirty="0" smtClean="0"/>
              <a:t>non sa cosa significhi una “vita diversa”. I soldi per lui non si possono sprecare. 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Con i risparmi </a:t>
            </a:r>
            <a:r>
              <a:rPr lang="it-IT" sz="2000" dirty="0" smtClean="0"/>
              <a:t>compra un sacco a pelo per il barbone che vede quando va a messa in Santa Maria Segreta.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Oppure</a:t>
            </a:r>
            <a:r>
              <a:rPr lang="it-IT" sz="2000" dirty="0" smtClean="0"/>
              <a:t> li dona ai Cappuccini di viale Piave, che servono i pranzi per i senzatetto. 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Con i suoi risparmi aiuta chi ha bisogno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Master\Desktop\Raccolta foto\foto PPT\Immagini Bioetica\a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149080"/>
            <a:ext cx="3960440" cy="23762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060848"/>
            <a:ext cx="8496944" cy="132343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Nel 2002 accompagna i genitori al Meeting di Rimini</a:t>
            </a:r>
            <a:r>
              <a:rPr lang="it-IT" sz="2000" dirty="0" smtClean="0"/>
              <a:t>. Un loro amico sacerdote è relatore di un incontro di presentazione del </a:t>
            </a:r>
            <a:r>
              <a:rPr lang="it-IT" sz="2000" b="1" i="1" dirty="0" smtClean="0"/>
              <a:t>Piccolo catechismo eucaristico</a:t>
            </a:r>
            <a:r>
              <a:rPr lang="it-IT" sz="2000" b="1" dirty="0" smtClean="0"/>
              <a:t>.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Rimane affascinato </a:t>
            </a:r>
            <a:r>
              <a:rPr lang="it-IT" sz="2000" dirty="0" smtClean="0"/>
              <a:t>dalle persone e dalle mostre che vede. E gli viene l’idea:</a:t>
            </a:r>
            <a:r>
              <a:rPr lang="it-IT" sz="2000" b="1" dirty="0" smtClean="0"/>
              <a:t> una mostra sui miracoli eucaristici. </a:t>
            </a:r>
            <a:endParaRPr lang="it-IT" sz="2000" b="1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971600" y="141277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Nasce l’idea di una mostra sui miracoli eucaristici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C:\Users\Master\Desktop\Raccolta foto\foto PPT\Immagini Bioetica\m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573016"/>
            <a:ext cx="3960440" cy="282888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779912" y="5085184"/>
            <a:ext cx="2304256" cy="144016"/>
          </a:xfrm>
          <a:prstGeom prst="rect">
            <a:avLst/>
          </a:prstGeom>
          <a:solidFill>
            <a:srgbClr val="C0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060848"/>
            <a:ext cx="8496944" cy="163121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Racconta Antonia </a:t>
            </a:r>
            <a:r>
              <a:rPr lang="it-IT" sz="2000" b="1" dirty="0" err="1" smtClean="0">
                <a:solidFill>
                  <a:srgbClr val="FF0000"/>
                </a:solidFill>
              </a:rPr>
              <a:t>Acutis</a:t>
            </a:r>
            <a:r>
              <a:rPr lang="it-IT" sz="2000" dirty="0" smtClean="0"/>
              <a:t>: «Era certo che così la gente si sarebbe resa conto che davvero nell’ostia e nel vino consacrato ci sono il corpo e il sangue di Cristo. Che non c’è nulla di simbolico, ma che è la possibilità reale di </a:t>
            </a:r>
            <a:r>
              <a:rPr lang="it-IT" sz="2000" dirty="0" err="1" smtClean="0"/>
              <a:t>incontrarLo</a:t>
            </a:r>
            <a:r>
              <a:rPr lang="it-IT" sz="2000" dirty="0" smtClean="0"/>
              <a:t>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In quel periodo </a:t>
            </a:r>
            <a:r>
              <a:rPr lang="it-IT" sz="2000" dirty="0" smtClean="0"/>
              <a:t>era aiuto catechista e questa mostra gli sembrava un modo nuovo per far ragionare sul Mistero eucaristico».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971600" y="141277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Il motivo della mostra sui miracoli eucaristici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Users\Master\Desktop\Raccolta foto\foto PPT\Immagini Bioetica\mamma.jpg"/>
          <p:cNvPicPr>
            <a:picLocks noChangeAspect="1" noChangeArrowheads="1"/>
          </p:cNvPicPr>
          <p:nvPr/>
        </p:nvPicPr>
        <p:blipFill>
          <a:blip r:embed="rId5" cstate="print"/>
          <a:srcRect l="4000" t="13350" r="8000" b="11887"/>
          <a:stretch>
            <a:fillRect/>
          </a:stretch>
        </p:blipFill>
        <p:spPr bwMode="auto">
          <a:xfrm>
            <a:off x="2411760" y="3861048"/>
            <a:ext cx="4299907" cy="27363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060848"/>
            <a:ext cx="8496944" cy="193899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Tornato a Milano</a:t>
            </a:r>
            <a:r>
              <a:rPr lang="it-IT" sz="2000" dirty="0" smtClean="0"/>
              <a:t>, si mette all’opera. Le sue conoscenze informatiche sono un grande aiuto. Ci mette anima e corpo. Si documenta, chiede ai genitori di accompagnarlo in giro per l’Italia e l’Europa per reperire materiale fotografico. 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Coinvolge tutti</a:t>
            </a:r>
            <a:r>
              <a:rPr lang="it-IT" sz="2000" dirty="0" smtClean="0"/>
              <a:t>, “esaurisce” tre computer. Dopo tre anni, la mostra è pronta. E per un passaparola inaspettato comincia a essere richiesta non solo nelle Diocesi italiane, ma di tutto il mondo. 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Dopo tre anni la mostra è pronta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C:\Users\Master\Desktop\Raccolta foto\foto PPT\Immagini Bioetica\mira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149080"/>
            <a:ext cx="4561840" cy="23762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51920" y="5661248"/>
            <a:ext cx="2664296" cy="216024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2060848"/>
            <a:ext cx="8568952" cy="378565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Carlo </a:t>
            </a:r>
            <a:r>
              <a:rPr lang="it-IT" sz="2000" b="1" dirty="0" err="1" smtClean="0">
                <a:solidFill>
                  <a:srgbClr val="FF0000"/>
                </a:solidFill>
              </a:rPr>
              <a:t>Acutis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nacque a Londra il 3 maggio 1991 da Andrea e Antonia </a:t>
            </a:r>
            <a:r>
              <a:rPr lang="it-IT" sz="2000" dirty="0" err="1" smtClean="0"/>
              <a:t>Salzano</a:t>
            </a:r>
            <a:r>
              <a:rPr lang="it-IT" sz="2000" dirty="0" smtClean="0"/>
              <a:t>, esponenti dell'alta borghesia milanese, che si trovavano temporaneamente a Londra per motivi di lavoro.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La famiglia si trasferì a Milano </a:t>
            </a:r>
            <a:r>
              <a:rPr lang="it-IT" sz="2000" dirty="0" smtClean="0"/>
              <a:t>tre anni dopo, dove Carlo frequentò la scuola elementare e media presso le suore </a:t>
            </a:r>
            <a:r>
              <a:rPr lang="it-IT" sz="2000" dirty="0" err="1" smtClean="0"/>
              <a:t>Marcelline</a:t>
            </a:r>
            <a:r>
              <a:rPr lang="it-IT" sz="2000" dirty="0" smtClean="0"/>
              <a:t> e il liceo classico presso i Gesuiti dell’istituto Leone XIII.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Nel 2006 si ammalò </a:t>
            </a:r>
            <a:r>
              <a:rPr lang="it-IT" sz="2000" dirty="0" smtClean="0"/>
              <a:t>improvvisamente di leucemia fulminante, a causa della quale morì il 12 ottobre, in soli tre giorni, presso l'ospedale San Gerardo di Monza, dopo aver offerto le sue sofferenze per il papa e per la Chiesa.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Definito «Quasi un </a:t>
            </a:r>
            <a:r>
              <a:rPr lang="it-IT" sz="2000" b="1" dirty="0" err="1" smtClean="0">
                <a:solidFill>
                  <a:srgbClr val="FF0000"/>
                </a:solidFill>
              </a:rPr>
              <a:t>Frassati</a:t>
            </a:r>
            <a:r>
              <a:rPr lang="it-IT" sz="2000" b="1" dirty="0" smtClean="0">
                <a:solidFill>
                  <a:srgbClr val="FF0000"/>
                </a:solidFill>
              </a:rPr>
              <a:t> milanese», </a:t>
            </a:r>
            <a:r>
              <a:rPr lang="it-IT" sz="2000" dirty="0" smtClean="0"/>
              <a:t>fu sepolto nel cimitero di Assisi, dove rimase fino alla traslazione nel Santuario della Spogliazione, nella stessa città, ove si trova dal 6 aprile 2019.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Biografia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0" y="260648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Beato Carlo Acutis</a:t>
            </a:r>
            <a:br>
              <a:rPr kumimoji="0" lang="it-IT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Influencer di Dio</a:t>
            </a:r>
            <a:r>
              <a:rPr kumimoji="0" 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060848"/>
            <a:ext cx="8496944" cy="1015663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Nell’estate 2006</a:t>
            </a:r>
            <a:r>
              <a:rPr lang="it-IT" sz="2000" dirty="0" smtClean="0"/>
              <a:t>, in vacanza, Carlo chiede alla mamma: </a:t>
            </a:r>
            <a:r>
              <a:rPr lang="it-IT" sz="2000" b="1" dirty="0" smtClean="0"/>
              <a:t>«Secondo te, devo farmi sacerdote?»</a:t>
            </a:r>
            <a:r>
              <a:rPr lang="it-IT" sz="2000" dirty="0" smtClean="0"/>
              <a:t>. La donna risponde semplicemente: «Lo capirai da solo. È Dio che te lo farà capire».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Devo farmi sacerdote?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C:\Users\Master\Desktop\Raccolta foto\foto PPT\Immagini Bioetica\ac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356992"/>
            <a:ext cx="4550826" cy="2952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27984" y="1988840"/>
            <a:ext cx="4320480" cy="440120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Ai primi di ottobre </a:t>
            </a:r>
            <a:r>
              <a:rPr lang="it-IT" sz="2000" dirty="0" smtClean="0"/>
              <a:t>Carlo si ammala. Sembra una normale influenza. Ha da poco ultimato la presentazione di un video con le proposte di volontariato per gli studenti del Leone XIII.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Un lavoro </a:t>
            </a:r>
            <a:r>
              <a:rPr lang="it-IT" sz="2000" dirty="0" smtClean="0"/>
              <a:t>a cui teneva in modo particolare. L’appuntamento per la proiezione è il 4 ottobre. Ma lui non ci può andare perché già malato.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È ricoverato pochi giorni dopo</a:t>
            </a:r>
            <a:r>
              <a:rPr lang="it-IT" sz="2000" dirty="0" smtClean="0"/>
              <a:t> al San Gerardo di Monza. Non è influenza, bensì leucemia fulminante, il tipo M3, la peggiore. Non c’è alcuna possibilità.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Non era un’influenza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C:\Users\Master\Desktop\Raccolta foto\foto PPT\Immagini Bioetica\ac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988840"/>
            <a:ext cx="3024336" cy="44064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988840"/>
            <a:ext cx="8424936" cy="224676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Appena varca la soglia dell’ospedale </a:t>
            </a:r>
            <a:r>
              <a:rPr lang="it-IT" sz="2000" dirty="0" smtClean="0"/>
              <a:t>dice alla mamma: «</a:t>
            </a:r>
            <a:r>
              <a:rPr lang="it-IT" sz="2000" b="1" dirty="0" smtClean="0"/>
              <a:t>Da qui non esco più</a:t>
            </a:r>
            <a:r>
              <a:rPr lang="it-IT" sz="2000" dirty="0" smtClean="0"/>
              <a:t>». Pochi giorni prima aveva detto ai genitori: «</a:t>
            </a:r>
            <a:r>
              <a:rPr lang="it-IT" sz="2000" b="1" dirty="0" smtClean="0"/>
              <a:t>Offro le sofferenze che dovrò patire al Signore per il Papa e per la Chiesa, per non fare il Purgatorio ed andare diritto in Paradiso</a:t>
            </a:r>
            <a:r>
              <a:rPr lang="it-IT" sz="2000" dirty="0" smtClean="0"/>
              <a:t>».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Le sofferenze arrivano</a:t>
            </a:r>
            <a:r>
              <a:rPr lang="it-IT" sz="2000" dirty="0" smtClean="0"/>
              <a:t>. All’infermiera che gli domanda come si sente risponde: «</a:t>
            </a:r>
            <a:r>
              <a:rPr lang="it-IT" sz="2000" b="1" dirty="0" smtClean="0"/>
              <a:t>Bene. C’è gente che sta peggio. Non svegli la mamma che è stanca e si preoccuperebbe di più</a:t>
            </a:r>
            <a:r>
              <a:rPr lang="it-IT" sz="2000" dirty="0" smtClean="0"/>
              <a:t>». Chiede l’Unzione degli infermi. </a:t>
            </a:r>
            <a:r>
              <a:rPr lang="it-IT" sz="2000" b="1" dirty="0" smtClean="0"/>
              <a:t>Muore il 12 ottobre.</a:t>
            </a:r>
            <a:r>
              <a:rPr lang="it-IT" sz="2000" dirty="0" smtClean="0"/>
              <a:t> 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C’è gente che sta peggio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20483" name="Picture 3" descr="C:\Users\Master\Desktop\Raccolta foto\foto PPT\Immagini Bioetica\ac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365104"/>
            <a:ext cx="2664296" cy="22012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988840"/>
            <a:ext cx="8424936" cy="255454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Il giorno del funerale</a:t>
            </a:r>
            <a:r>
              <a:rPr lang="it-IT" sz="2000" b="1" dirty="0" smtClean="0"/>
              <a:t> </a:t>
            </a:r>
            <a:r>
              <a:rPr lang="it-IT" sz="2000" dirty="0" smtClean="0"/>
              <a:t>la chiesa e il sagrato sono strapieni. Racconta la mamma: «Ho visto gente mai vista né conosciuta prima. </a:t>
            </a:r>
            <a:r>
              <a:rPr lang="it-IT" sz="2000" i="1" dirty="0" smtClean="0"/>
              <a:t>Clochard</a:t>
            </a:r>
            <a:r>
              <a:rPr lang="it-IT" sz="2000" dirty="0" smtClean="0"/>
              <a:t>, extracomunitari, bambini... Tante persone che mi parlavano di Carlo. Di quello che lui aveva fatto e di cui io non sapevo niente. Mi testimoniavano la vita di mio figlio, io che mi sentivo orfana».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Una testimonianza </a:t>
            </a:r>
            <a:r>
              <a:rPr lang="it-IT" sz="2000" dirty="0" smtClean="0"/>
              <a:t>che è andata oltre la morte. Che ha trasformato la vita di tanti. Tramite chi lo aveva conosciuto e attraverso il mondo di internet la sua storia, i suoi pensieri vengono conosciuti.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971600" y="141277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La testimonianza di Carlo ha trasformato la vita di tanti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21506" name="Picture 2" descr="C:\Users\Master\Desktop\Raccolta foto\foto PPT\Immagini Bioetica\ac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653136"/>
            <a:ext cx="1884511" cy="20162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988840"/>
            <a:ext cx="4248472" cy="378565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Alla famiglia arrivano migliaia di lettere </a:t>
            </a:r>
            <a:r>
              <a:rPr lang="it-IT" sz="2000" dirty="0" smtClean="0"/>
              <a:t>e-mail che chiedono di sapere di più di quel ragazzo speciale. In una si legge: «Ho visitato la chiesa di San </a:t>
            </a:r>
            <a:r>
              <a:rPr lang="it-IT" sz="2000" dirty="0" err="1" smtClean="0"/>
              <a:t>Frediano</a:t>
            </a:r>
            <a:r>
              <a:rPr lang="it-IT" sz="2000" dirty="0" smtClean="0"/>
              <a:t> al Cestello a Firenze e sono stato colpito dall’immagine di Carlo che stava quasi ad aspettarmi.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Non ho potuto fare a meno </a:t>
            </a:r>
            <a:r>
              <a:rPr lang="it-IT" sz="2000" dirty="0" smtClean="0"/>
              <a:t>di avvicinarmi per leggere la storia di un ragazzo al quale sono bastati 15 anni di vita per lasciare una traccia incancellabile su questa terra».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La storia di Carlo interpella tanti giovani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C:\Users\Master\Desktop\Raccolta foto\foto PPT\Immagini Bioetica\ac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060847"/>
            <a:ext cx="2304256" cy="367645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988840"/>
            <a:ext cx="8424936" cy="4093428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Un coetaneo</a:t>
            </a:r>
            <a:r>
              <a:rPr lang="it-IT" sz="2000" dirty="0" smtClean="0"/>
              <a:t>, che non lo ha mai conosciuto, e che scrive su </a:t>
            </a:r>
            <a:r>
              <a:rPr lang="it-IT" sz="2000" i="1" dirty="0" err="1" smtClean="0"/>
              <a:t>Facebook</a:t>
            </a:r>
            <a:r>
              <a:rPr lang="it-IT" sz="2000" i="1" dirty="0" smtClean="0"/>
              <a:t>:</a:t>
            </a:r>
            <a:r>
              <a:rPr lang="it-IT" sz="2000" dirty="0" smtClean="0"/>
              <a:t> «Carlo è vissuto in una famiglia molto abbiente per cui nulla gli avrebbe impedito di vivere in modo agiato e che gli avrebbe procurato quel senso di superbia.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Invece</a:t>
            </a:r>
            <a:r>
              <a:rPr lang="it-IT" sz="2000" dirty="0" smtClean="0"/>
              <a:t> ha sempre mantenuto quel tenore di vita e di pensiero “povero”, aperto agli ultimi, altruista verso chiunque, non è poco nel nostro “pianeta”».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Per tanti giovani </a:t>
            </a:r>
            <a:r>
              <a:rPr lang="it-IT" sz="2000" dirty="0" smtClean="0"/>
              <a:t>diventa un esempio di come è possibile vivere la fede. Qualcuno racconta la propria conversione. 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E poi la mostra</a:t>
            </a:r>
            <a:r>
              <a:rPr lang="it-IT" sz="2000" dirty="0" smtClean="0"/>
              <a:t>, che arriva ai confini della terra: Cina, Russia, America latina. Negli Stati Uniti, grazie all’aiuto dei Cavalieri di Colombo, è ospitata da migliaia di parrocchie e oltre 100 università. 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«Il sacerdote lo sta facendo in cielo», </a:t>
            </a:r>
            <a:r>
              <a:rPr lang="it-IT" sz="2000" dirty="0" smtClean="0"/>
              <a:t>dice la mamma. «Lui che non si capacitava di come gli stadi per i concerti fossero pieni e le chiese invece così vuote. Ripeteva: “Devono capire”».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Il sacerdote lo sta facendo in cielo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988841"/>
            <a:ext cx="8424936" cy="255454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Il corpo di Carlo </a:t>
            </a:r>
            <a:r>
              <a:rPr lang="it-IT" sz="2000" dirty="0" smtClean="0"/>
              <a:t>il 7 aprile 2019 è stato traslato al </a:t>
            </a:r>
            <a:r>
              <a:rPr lang="it-IT" sz="2000" dirty="0" smtClean="0"/>
              <a:t>santuario della Spogliazione in Assisi perché questo luogo, spiega </a:t>
            </a:r>
            <a:r>
              <a:rPr lang="it-IT" sz="2000" b="1" dirty="0" smtClean="0"/>
              <a:t>mons. Sorrentino</a:t>
            </a:r>
            <a:r>
              <a:rPr lang="it-IT" sz="2000" dirty="0" smtClean="0"/>
              <a:t>, "è legato al gesto del giovane Francesco che si spogliò di tutto fino alla nudità per esprimere il suo amore a Cristo e mettersi al servizio ai poveri. 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Mi è sembrato </a:t>
            </a:r>
            <a:r>
              <a:rPr lang="it-IT" sz="2000" dirty="0" smtClean="0"/>
              <a:t>che la presenza delle spoglie mortali di Carlo in questo santuario potesse essere di grande incoraggiamento ai giovani. Li aiuta a porsi l’interrogativo sul senso della vita e ad affrontare coraggiosamente il problema della vocazione".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Carlo vicino a Francesco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23556" name="Picture 4" descr="C:\Users\Master\Desktop\Raccolta foto\foto PPT\Immagini Bioetica\tr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638122"/>
            <a:ext cx="2736304" cy="20495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988840"/>
            <a:ext cx="8424936" cy="20313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err="1" smtClean="0">
                <a:solidFill>
                  <a:srgbClr val="FF0000"/>
                </a:solidFill>
              </a:rPr>
              <a:t>ll</a:t>
            </a:r>
            <a:r>
              <a:rPr lang="it-IT" b="1" dirty="0" smtClean="0">
                <a:solidFill>
                  <a:srgbClr val="FF0000"/>
                </a:solidFill>
              </a:rPr>
              <a:t> corpo di Carlo </a:t>
            </a:r>
            <a:r>
              <a:rPr lang="it-IT" b="1" dirty="0" err="1" smtClean="0">
                <a:solidFill>
                  <a:srgbClr val="FF0000"/>
                </a:solidFill>
              </a:rPr>
              <a:t>Acutis</a:t>
            </a:r>
            <a:r>
              <a:rPr lang="it-IT" b="1" dirty="0" smtClean="0">
                <a:solidFill>
                  <a:srgbClr val="FF0000"/>
                </a:solidFill>
              </a:rPr>
              <a:t>, da quello che mi hanno riferito, era </a:t>
            </a:r>
            <a:r>
              <a:rPr lang="it-IT" b="1" dirty="0" smtClean="0">
                <a:solidFill>
                  <a:srgbClr val="FF0000"/>
                </a:solidFill>
              </a:rPr>
              <a:t>intatto. </a:t>
            </a:r>
            <a:r>
              <a:rPr lang="it-IT" dirty="0" smtClean="0"/>
              <a:t>L</a:t>
            </a:r>
            <a:r>
              <a:rPr lang="it-IT" dirty="0" smtClean="0"/>
              <a:t>o </a:t>
            </a:r>
            <a:r>
              <a:rPr lang="it-IT" dirty="0" smtClean="0"/>
              <a:t>dichiara a </a:t>
            </a:r>
            <a:r>
              <a:rPr lang="it-IT" i="1" dirty="0" smtClean="0"/>
              <a:t>Tv2000</a:t>
            </a:r>
            <a:r>
              <a:rPr lang="it-IT" dirty="0" smtClean="0"/>
              <a:t> </a:t>
            </a:r>
            <a:r>
              <a:rPr lang="it-IT" b="1" dirty="0" smtClean="0"/>
              <a:t>Nicola </a:t>
            </a:r>
            <a:r>
              <a:rPr lang="it-IT" b="1" dirty="0" err="1" smtClean="0"/>
              <a:t>Gori</a:t>
            </a:r>
            <a:r>
              <a:rPr lang="it-IT" b="1" dirty="0" smtClean="0"/>
              <a:t>,</a:t>
            </a:r>
            <a:r>
              <a:rPr lang="it-IT" dirty="0" smtClean="0"/>
              <a:t> postulatore della causa di beatificazione del venerabile Carlo </a:t>
            </a:r>
            <a:r>
              <a:rPr lang="it-IT" dirty="0" err="1" smtClean="0"/>
              <a:t>Acutis</a:t>
            </a:r>
            <a:r>
              <a:rPr lang="it-IT" dirty="0" smtClean="0"/>
              <a:t> il giovane deceduto a soli 15 anni, il 12 ottobre 2006, a causa di una leucemia fulminante.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L’intervista</a:t>
            </a:r>
            <a:r>
              <a:rPr lang="it-IT" dirty="0" smtClean="0"/>
              <a:t> è andata in onda l’8 aprile nel corso della trasmissione ‘</a:t>
            </a:r>
            <a:r>
              <a:rPr lang="it-IT" i="1" dirty="0" smtClean="0"/>
              <a:t>Bel tempo si spera</a:t>
            </a:r>
            <a:r>
              <a:rPr lang="it-IT" dirty="0" smtClean="0"/>
              <a:t>‘, condotta da </a:t>
            </a:r>
            <a:r>
              <a:rPr lang="it-IT" b="1" dirty="0" smtClean="0"/>
              <a:t>Lucia </a:t>
            </a:r>
            <a:r>
              <a:rPr lang="it-IT" b="1" dirty="0" err="1" smtClean="0"/>
              <a:t>Ascione</a:t>
            </a:r>
            <a:r>
              <a:rPr lang="it-IT" dirty="0" smtClean="0"/>
              <a:t>, che ha ripercorso le celebrazioni per la traslazione del corpo di </a:t>
            </a:r>
            <a:r>
              <a:rPr lang="it-IT" dirty="0" err="1" smtClean="0"/>
              <a:t>Acutis</a:t>
            </a:r>
            <a:r>
              <a:rPr lang="it-IT" dirty="0" smtClean="0"/>
              <a:t> nel Santuario della Spogliazione ad Assisi avvenute dal 5 al 7 </a:t>
            </a:r>
            <a:r>
              <a:rPr lang="it-IT" dirty="0" smtClean="0"/>
              <a:t>aprile 2019.</a:t>
            </a:r>
            <a:endParaRPr lang="it-IT" dirty="0" smtClean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Un corpo incorrotto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Master\Desktop\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149080"/>
            <a:ext cx="4218221" cy="23762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988840"/>
            <a:ext cx="8424936" cy="20313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La mamma Antonia </a:t>
            </a:r>
            <a:r>
              <a:rPr lang="it-IT" dirty="0" smtClean="0"/>
              <a:t>racconta di aver avuto tanti segni straordinari da Carlo. «Mi </a:t>
            </a:r>
            <a:r>
              <a:rPr lang="it-IT" dirty="0" smtClean="0"/>
              <a:t>predisse che sarei diventata di nuovo madre, benché stessi per compiere 40 anni. E nel 2010, quando già ne avevo 43, diedi alla luce due gemelli, Michele e Francesca».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I fratelli </a:t>
            </a:r>
            <a:r>
              <a:rPr lang="it-IT" dirty="0" smtClean="0"/>
              <a:t>sentono </a:t>
            </a:r>
            <a:r>
              <a:rPr lang="it-IT" dirty="0" smtClean="0"/>
              <a:t>parlare del fratello Carlo, lo pregano, lo sentono vicino. Sono bambini particolarmente devoti: litigano per chi deve recitare il rosario tutti i giorni!</a:t>
            </a:r>
          </a:p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La mamma racconta </a:t>
            </a:r>
            <a:r>
              <a:rPr lang="it-IT" dirty="0" smtClean="0"/>
              <a:t>che la figura di Carlo la vivono serenamente. Purtroppo non lo hanno potuto conoscere di persona, ma lo hanno sempre con loro.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Carlo mi disse: avrai altri figli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Master\Desktop\3.jpeg"/>
          <p:cNvPicPr>
            <a:picLocks noChangeAspect="1" noChangeArrowheads="1"/>
          </p:cNvPicPr>
          <p:nvPr/>
        </p:nvPicPr>
        <p:blipFill>
          <a:blip r:embed="rId5" cstate="print"/>
          <a:srcRect t="12167" b="4499"/>
          <a:stretch>
            <a:fillRect/>
          </a:stretch>
        </p:blipFill>
        <p:spPr bwMode="auto">
          <a:xfrm>
            <a:off x="2771800" y="4221088"/>
            <a:ext cx="3686810" cy="23042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916832"/>
            <a:ext cx="8496944" cy="286232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«Il miracolo che lo </a:t>
            </a:r>
            <a:r>
              <a:rPr lang="it-IT" sz="2000" b="1" dirty="0" smtClean="0">
                <a:solidFill>
                  <a:srgbClr val="FF0000"/>
                </a:solidFill>
              </a:rPr>
              <a:t>farà proclamare beato </a:t>
            </a:r>
            <a:r>
              <a:rPr lang="it-IT" sz="2000" dirty="0" smtClean="0"/>
              <a:t>accadde in Brasile nel settimo anniversario della morte, il 12 ottobre 2013, a Campo Grande. </a:t>
            </a:r>
            <a:endParaRPr lang="it-IT" sz="2000" dirty="0" smtClean="0"/>
          </a:p>
          <a:p>
            <a:pPr algn="just"/>
            <a:r>
              <a:rPr lang="it-IT" sz="2000" b="1" dirty="0" err="1" smtClean="0">
                <a:solidFill>
                  <a:srgbClr val="FF0000"/>
                </a:solidFill>
              </a:rPr>
              <a:t>Matheus</a:t>
            </a:r>
            <a:r>
              <a:rPr lang="it-IT" sz="2000" b="1" dirty="0" smtClean="0">
                <a:solidFill>
                  <a:srgbClr val="FF0000"/>
                </a:solidFill>
              </a:rPr>
              <a:t>, 6 anni, </a:t>
            </a:r>
            <a:r>
              <a:rPr lang="it-IT" sz="2000" dirty="0" smtClean="0"/>
              <a:t>era nato con il pancreas biforcuto e non riusciva a digerire alimenti solidi. Padre </a:t>
            </a:r>
            <a:r>
              <a:rPr lang="it-IT" sz="2000" dirty="0" err="1" smtClean="0"/>
              <a:t>Marcelo</a:t>
            </a:r>
            <a:r>
              <a:rPr lang="it-IT" sz="2000" dirty="0" smtClean="0"/>
              <a:t> </a:t>
            </a:r>
            <a:r>
              <a:rPr lang="it-IT" sz="2000" dirty="0" err="1" smtClean="0"/>
              <a:t>Tenório</a:t>
            </a:r>
            <a:r>
              <a:rPr lang="it-IT" sz="2000" dirty="0" smtClean="0"/>
              <a:t> invitò i parrocchiani a una novena e appoggiò un pezzo di una maglia di Carlo sul piccolo paziente, che l’indomani cominciò a mangiare. </a:t>
            </a:r>
            <a:endParaRPr lang="it-IT" sz="2000" dirty="0" smtClean="0"/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La </a:t>
            </a:r>
            <a:r>
              <a:rPr lang="it-IT" sz="2000" b="1" dirty="0" smtClean="0">
                <a:solidFill>
                  <a:srgbClr val="FF0000"/>
                </a:solidFill>
              </a:rPr>
              <a:t>Tac dimostrò </a:t>
            </a:r>
            <a:r>
              <a:rPr lang="it-IT" sz="2000" dirty="0" smtClean="0"/>
              <a:t>che il suo pancreas era divenuto identico a quello degli individui sani, senza che i chirurghi lo avessero operato. Una guarigione istantanea, completa, duratura e inspiegabile alla luce delle attuali conoscenze mediche</a:t>
            </a:r>
            <a:r>
              <a:rPr lang="it-IT" sz="2000" dirty="0" smtClean="0"/>
              <a:t>».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Il miracolo raccontato dalla mamma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Maste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869159"/>
            <a:ext cx="2952328" cy="18168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132856"/>
            <a:ext cx="8568952" cy="224676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Il 24 novembre 2016</a:t>
            </a:r>
            <a:r>
              <a:rPr lang="it-IT" sz="2000" dirty="0" smtClean="0"/>
              <a:t>, con l'intervento dell'allora arcivescovo di Milano, cardinale Angelo Scola, si è chiusa a Milano la fase diocesana del processo di beatificazione di Carlo </a:t>
            </a:r>
            <a:r>
              <a:rPr lang="it-IT" sz="2000" dirty="0" err="1" smtClean="0"/>
              <a:t>Acutis</a:t>
            </a:r>
            <a:r>
              <a:rPr lang="it-IT" sz="2000" dirty="0" smtClean="0"/>
              <a:t>, iniziato il 15 febbraio 2013.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Monsignor Ennio </a:t>
            </a:r>
            <a:r>
              <a:rPr lang="it-IT" sz="2000" b="1" dirty="0" err="1" smtClean="0">
                <a:solidFill>
                  <a:srgbClr val="FF0000"/>
                </a:solidFill>
              </a:rPr>
              <a:t>Apeciti</a:t>
            </a:r>
            <a:r>
              <a:rPr lang="it-IT" sz="2000" dirty="0" smtClean="0"/>
              <a:t>, responsabile dell'Ufficio delle cause dei santi dell'Arcidiocesi di Milano, ha detto: «La sua fama di santità è esplosa a livello mondiale, in modo misterioso come se Qualcuno volesse farlo conoscere.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Attorno alla sua vita </a:t>
            </a:r>
            <a:r>
              <a:rPr lang="it-IT" sz="2000" dirty="0" smtClean="0"/>
              <a:t>è successo qualcosa di grande, di fronte a cui mi inchino»</a:t>
            </a:r>
            <a:r>
              <a:rPr lang="it-IT" sz="2000" baseline="30000" dirty="0" smtClean="0"/>
              <a:t>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187624" y="126876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Conclusa a Milano la fase diocesana </a:t>
            </a:r>
          </a:p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del processo di beatificazione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Master\Desktop\Raccolta foto\foto PPT\Immagini Bioetica\ac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653136"/>
            <a:ext cx="3870654" cy="201622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0" y="260648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Beato Carlo Acutis</a:t>
            </a:r>
            <a:br>
              <a:rPr kumimoji="0" lang="it-IT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200" b="1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Influencer di Dio</a:t>
            </a:r>
            <a:r>
              <a:rPr kumimoji="0" 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1988840"/>
            <a:ext cx="8424936" cy="923330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</a:rPr>
              <a:t>Il 10 ottobre 2020, </a:t>
            </a:r>
            <a:r>
              <a:rPr lang="it-IT" dirty="0" smtClean="0"/>
              <a:t>nella basilica di San </a:t>
            </a:r>
            <a:r>
              <a:rPr lang="it-IT" dirty="0" smtClean="0"/>
              <a:t>F</a:t>
            </a:r>
            <a:r>
              <a:rPr lang="it-IT" dirty="0" smtClean="0"/>
              <a:t>rancesco di Assisi, durante la solenne liturgia, presieduta dal Card. </a:t>
            </a:r>
            <a:r>
              <a:rPr lang="it-IT" dirty="0" err="1" smtClean="0"/>
              <a:t>Vallini</a:t>
            </a:r>
            <a:r>
              <a:rPr lang="it-IT" dirty="0" smtClean="0"/>
              <a:t>, il venerabile e servo di Dio Carlo </a:t>
            </a:r>
            <a:r>
              <a:rPr lang="it-IT" dirty="0" err="1" smtClean="0"/>
              <a:t>Acutis</a:t>
            </a:r>
            <a:r>
              <a:rPr lang="it-IT" dirty="0" smtClean="0"/>
              <a:t>, viene elevato agli onori degli altari con il titolo di beato, patrono di Internet e </a:t>
            </a:r>
            <a:r>
              <a:rPr lang="it-IT" dirty="0" err="1" smtClean="0"/>
              <a:t>influencer</a:t>
            </a:r>
            <a:r>
              <a:rPr lang="it-IT" dirty="0" smtClean="0"/>
              <a:t> di Dio. </a:t>
            </a:r>
            <a:endParaRPr lang="it-IT" dirty="0" smtClean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La beatificazione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Master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140968"/>
            <a:ext cx="5077941" cy="337913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2627784" y="5373216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 smtClean="0">
                <a:solidFill>
                  <a:srgbClr val="FF0000"/>
                </a:solidFill>
              </a:rPr>
              <a:t>FINE</a:t>
            </a:r>
            <a:endParaRPr lang="it-IT" sz="66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7544" y="494116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Per ulteriori informazioni: </a:t>
            </a:r>
            <a:r>
              <a:rPr lang="it-IT" sz="2800" dirty="0" smtClean="0">
                <a:hlinkClick r:id="rId5"/>
              </a:rPr>
              <a:t>www.carloacutis.com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aster\Desktop\4.jpeg"/>
          <p:cNvPicPr>
            <a:picLocks noChangeAspect="1" noChangeArrowheads="1"/>
          </p:cNvPicPr>
          <p:nvPr/>
        </p:nvPicPr>
        <p:blipFill>
          <a:blip r:embed="rId6" cstate="print"/>
          <a:srcRect l="10101" t="14954" r="4851" b="43742"/>
          <a:stretch>
            <a:fillRect/>
          </a:stretch>
        </p:blipFill>
        <p:spPr bwMode="auto">
          <a:xfrm>
            <a:off x="1187624" y="1916832"/>
            <a:ext cx="6893129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060848"/>
            <a:ext cx="8568952" cy="132343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«Signora, suo figlio è speciale».</a:t>
            </a:r>
            <a:r>
              <a:rPr lang="it-IT" sz="2000" dirty="0" smtClean="0"/>
              <a:t> </a:t>
            </a:r>
            <a:r>
              <a:rPr lang="it-IT" sz="2000" b="1" dirty="0" smtClean="0"/>
              <a:t>Antonia </a:t>
            </a:r>
            <a:r>
              <a:rPr lang="it-IT" sz="2000" b="1" dirty="0" err="1" smtClean="0"/>
              <a:t>Acutis</a:t>
            </a:r>
            <a:r>
              <a:rPr lang="it-IT" sz="2000" dirty="0" smtClean="0"/>
              <a:t> questa frase l’ha sentita ripetere più volte: dal prete della parrocchia, dagli insegnanti, da compagni di classe, dal portinaio del loro stabile in via Ariosto a Milano, dove si erano trasferiti nel 1994 tre anni dopo la nascita di Carlo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Un figlio speciale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4099" name="Picture 3" descr="C:\Users\Master\Desktop\Raccolta foto\foto PPT\Immagini Bioetica\ac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645024"/>
            <a:ext cx="4886257" cy="273630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060848"/>
            <a:ext cx="8568952" cy="193899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La loro è una famiglia normale</a:t>
            </a:r>
            <a:r>
              <a:rPr lang="it-IT" sz="2000" dirty="0" smtClean="0"/>
              <a:t>, inizialmente la frequentazione in chiesa neanche molto assidua. «Ma quel “mostriciattolo” </a:t>
            </a:r>
            <a:r>
              <a:rPr lang="it-IT" sz="2000" b="1" dirty="0" smtClean="0"/>
              <a:t>mi faceva tante domande profonde a cui io non sapevo rispondere</a:t>
            </a:r>
            <a:r>
              <a:rPr lang="it-IT" sz="2000" dirty="0" smtClean="0"/>
              <a:t>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Rimanevo perplessa </a:t>
            </a:r>
            <a:r>
              <a:rPr lang="it-IT" sz="2000" dirty="0" smtClean="0"/>
              <a:t>per quella sua devozione. Era così piccolo e così sicuro.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Capivo</a:t>
            </a:r>
            <a:r>
              <a:rPr lang="it-IT" sz="2000" dirty="0" smtClean="0"/>
              <a:t> che era una cosa sua, ma che chiamava anche me. Così ho iniziato il mio cammino di riavvicinamento alla fede». 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La fede di Carlo contagia i genitori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Master\Desktop\Raccolta foto\foto PPT\Immagini Bioetica\ac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21088"/>
            <a:ext cx="3672408" cy="23692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060848"/>
            <a:ext cx="8568952" cy="193899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In fondo</a:t>
            </a:r>
            <a:r>
              <a:rPr lang="it-IT" sz="2000" dirty="0" smtClean="0"/>
              <a:t>, Carlo è un ragazzino normale: vivace, con </a:t>
            </a:r>
            <a:r>
              <a:rPr lang="it-IT" sz="2000" b="1" dirty="0" smtClean="0"/>
              <a:t>tanti amici e una passione per l’informatica</a:t>
            </a:r>
            <a:r>
              <a:rPr lang="it-IT" sz="2000" dirty="0" smtClean="0"/>
              <a:t>. Ma la sua </a:t>
            </a:r>
            <a:r>
              <a:rPr lang="it-IT" sz="2000" i="1" dirty="0" smtClean="0"/>
              <a:t>specialità</a:t>
            </a:r>
            <a:r>
              <a:rPr lang="it-IT" sz="2000" dirty="0" smtClean="0"/>
              <a:t> ha un nome: </a:t>
            </a:r>
            <a:r>
              <a:rPr lang="it-IT" sz="2000" b="1" dirty="0" smtClean="0"/>
              <a:t>Gesù, l’Amico.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La mamma Antonia se ne era accorta </a:t>
            </a:r>
            <a:r>
              <a:rPr lang="it-IT" sz="2000" dirty="0" smtClean="0"/>
              <a:t>fin da quando Carlo, piccolissimo, passando davanti alle chiese le diceva: «Mamma, entriamo a fare un saluto a Gesù, a dire una preghiera». Poi aveva scoperto che leggeva la vita dei santi e la Bibbia. 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L’amico di Carlo si chiama Gesù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Master\Desktop\Raccolta foto\foto PPT\Immagini Bioetica\ac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149080"/>
            <a:ext cx="3989898" cy="24901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060848"/>
            <a:ext cx="8496944" cy="2246769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A sette anni</a:t>
            </a:r>
            <a:r>
              <a:rPr lang="it-IT" sz="2000" dirty="0" smtClean="0"/>
              <a:t>, Carlo chiede di poter ricevere la Prima Comunione. Quell’Amico si fa ancora più prossimo. Su richiesta di don Aldo, </a:t>
            </a:r>
            <a:r>
              <a:rPr lang="it-IT" sz="2000" b="1" dirty="0" smtClean="0"/>
              <a:t>monsignor Pasquale Macchi </a:t>
            </a:r>
            <a:r>
              <a:rPr lang="it-IT" sz="2000" dirty="0" smtClean="0"/>
              <a:t>(che era stato segretario di Paolo </a:t>
            </a:r>
            <a:r>
              <a:rPr lang="it-IT" sz="2000" dirty="0" err="1" smtClean="0"/>
              <a:t>VI</a:t>
            </a:r>
            <a:r>
              <a:rPr lang="it-IT" sz="2000" dirty="0" smtClean="0"/>
              <a:t>), dopo averlo interrogato, garantisce la maturità e la formazione cristiana del bambino per ricevere il Sacramento.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Fa un’unica raccomandazione</a:t>
            </a:r>
            <a:r>
              <a:rPr lang="it-IT" sz="2000" dirty="0" smtClean="0"/>
              <a:t>: che la celebrazione si svolga in un luogo idoneo al raccoglimento interiore, senza distrazioni. Il 16 giugno 1998 riceve l’Eucaristia nel silenzio del monastero della </a:t>
            </a:r>
            <a:r>
              <a:rPr lang="it-IT" sz="2000" dirty="0" err="1" smtClean="0"/>
              <a:t>Bernaga</a:t>
            </a:r>
            <a:r>
              <a:rPr lang="it-IT" sz="2000" dirty="0" smtClean="0"/>
              <a:t> a Perego, vicino a Lecco. 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1835696" y="141277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La Prima comunione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Users\Master\Desktop\Raccolta foto\foto PPT\Immagini Bioetica\eu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437112"/>
            <a:ext cx="3857571" cy="216024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060848"/>
            <a:ext cx="8496944" cy="1631216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Quella di Carlo </a:t>
            </a:r>
            <a:r>
              <a:rPr lang="it-IT" sz="2000" dirty="0" smtClean="0"/>
              <a:t>è una vita normale. Con un punto fermo, </a:t>
            </a:r>
            <a:r>
              <a:rPr lang="it-IT" sz="2000" i="1" dirty="0" smtClean="0"/>
              <a:t>speciale</a:t>
            </a:r>
            <a:r>
              <a:rPr lang="it-IT" sz="2000" dirty="0" smtClean="0"/>
              <a:t>: la messa quotidiana, perché dice «l’Eucaristia è la mia autostrada per il Cielo.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Noi siamo più fortunati </a:t>
            </a:r>
            <a:r>
              <a:rPr lang="it-IT" sz="2000" dirty="0" smtClean="0"/>
              <a:t>degli Apostoli che vissero 2000 anni fa con Gesù: per </a:t>
            </a:r>
            <a:r>
              <a:rPr lang="it-IT" sz="2000" dirty="0" err="1" smtClean="0"/>
              <a:t>incontrarLo</a:t>
            </a:r>
            <a:r>
              <a:rPr lang="it-IT" sz="2000" dirty="0" smtClean="0"/>
              <a:t> basta che entriamo in chiesa. Gerusalemme l’abbiamo sotto casa».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 Al termine </a:t>
            </a:r>
            <a:r>
              <a:rPr lang="it-IT" sz="2000" dirty="0" smtClean="0"/>
              <a:t>della celebrazione si ferma per l’adorazione. 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971600" y="141277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L’eucarestia è la mia autostrada verso il cielo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Master\Desktop\Raccolta foto\foto PPT\Immagini Bioetica\ac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789040"/>
            <a:ext cx="4104456" cy="28427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2060848"/>
            <a:ext cx="8496944" cy="1938992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Si confessa frequentemente </a:t>
            </a:r>
            <a:r>
              <a:rPr lang="it-IT" sz="2000" dirty="0" smtClean="0"/>
              <a:t>perché «come la mongolfiera per salire in alto ha bisogno di scaricare i pesi, così </a:t>
            </a:r>
            <a:r>
              <a:rPr lang="it-IT" sz="2000" b="1" dirty="0" smtClean="0"/>
              <a:t>l’anima per levarsi al Cielo ha bisogno di togliere anche quei piccoli pesi che sono i peccati veniali</a:t>
            </a:r>
            <a:r>
              <a:rPr lang="it-IT" sz="2000" dirty="0" smtClean="0"/>
              <a:t>».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Sono parole semplici, </a:t>
            </a:r>
            <a:r>
              <a:rPr lang="it-IT" sz="2000" dirty="0" smtClean="0"/>
              <a:t>di un ragazzino. Ma con il desiderio di stare con quell’Amico che gli sta chiedendo tutto. Soprattutto di testimoniarlo con la sua vita.</a:t>
            </a:r>
            <a:endParaRPr lang="it-IT" sz="2000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5206-5835-4971-8849-5D3F9DFE36DC}" type="datetime1">
              <a:rPr lang="it-IT" smtClean="0"/>
              <a:pPr/>
              <a:t>11/10/2020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B746F-5C65-4800-B6B2-3BAE1FA58094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8" name="Picture 2" descr="C:\Users\Master\Desktop\Raccolta foto\foto PPT\Immagini Bioetica\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70688" cy="11521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2050" name="Picture 2" descr="C:\Users\Master\Desktop\Raccolta foto\foto PPT\Immagini Bioetica\ac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"/>
            <a:ext cx="1619672" cy="113618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</p:pic>
      <p:sp>
        <p:nvSpPr>
          <p:cNvPr id="10" name="CasellaDiTesto 9"/>
          <p:cNvSpPr txBox="1"/>
          <p:nvPr/>
        </p:nvSpPr>
        <p:spPr>
          <a:xfrm>
            <a:off x="971600" y="141277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La confessione per togliere i pesi dei peccati veniali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C:\Users\Master\Desktop\Raccolta foto\foto PPT\Immagini Bioetica\ac55.jpg"/>
          <p:cNvPicPr>
            <a:picLocks noChangeAspect="1" noChangeArrowheads="1"/>
          </p:cNvPicPr>
          <p:nvPr/>
        </p:nvPicPr>
        <p:blipFill>
          <a:blip r:embed="rId5" cstate="print"/>
          <a:srcRect l="10503" r="9677"/>
          <a:stretch>
            <a:fillRect/>
          </a:stretch>
        </p:blipFill>
        <p:spPr bwMode="auto">
          <a:xfrm>
            <a:off x="3059832" y="4221088"/>
            <a:ext cx="3001108" cy="244827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4800" b="1" dirty="0" smtClean="0">
                <a:solidFill>
                  <a:srgbClr val="FF0000"/>
                </a:solidFill>
              </a:rPr>
              <a:t>Il Beato Carlo </a:t>
            </a:r>
            <a:r>
              <a:rPr lang="it-IT" sz="4800" b="1" dirty="0" err="1" smtClean="0">
                <a:solidFill>
                  <a:srgbClr val="FF0000"/>
                </a:solidFill>
              </a:rPr>
              <a:t>Acutis</a:t>
            </a:r>
            <a:r>
              <a:rPr lang="it-IT" sz="4800" b="1" dirty="0" smtClean="0">
                <a:solidFill>
                  <a:srgbClr val="FF0000"/>
                </a:solidFill>
              </a:rPr>
              <a:t/>
            </a:r>
            <a:br>
              <a:rPr lang="it-IT" sz="4800" b="1" dirty="0" smtClean="0">
                <a:solidFill>
                  <a:srgbClr val="FF0000"/>
                </a:solidFill>
              </a:rPr>
            </a:br>
            <a:r>
              <a:rPr lang="it-IT" sz="3200" b="1" i="1" dirty="0" err="1" smtClean="0">
                <a:solidFill>
                  <a:srgbClr val="FF0000"/>
                </a:solidFill>
              </a:rPr>
              <a:t>I</a:t>
            </a:r>
            <a:r>
              <a:rPr lang="it-IT" sz="3200" b="1" i="1" dirty="0" err="1" smtClean="0">
                <a:solidFill>
                  <a:srgbClr val="FF0000"/>
                </a:solidFill>
              </a:rPr>
              <a:t>nfluencer</a:t>
            </a:r>
            <a:r>
              <a:rPr lang="it-IT" sz="3200" b="1" i="1" dirty="0" smtClean="0">
                <a:solidFill>
                  <a:srgbClr val="FF0000"/>
                </a:solidFill>
              </a:rPr>
              <a:t> di Dio</a:t>
            </a: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</TotalTime>
  <Words>1215</Words>
  <Application>Microsoft Office PowerPoint</Application>
  <PresentationFormat>Presentazione su schermo (4:3)</PresentationFormat>
  <Paragraphs>221</Paragraphs>
  <Slides>31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 Il Beato Carlo Acutis Influencer di Dio </vt:lpstr>
      <vt:lpstr> </vt:lpstr>
      <vt:lpstr>Diapositiva 3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  <vt:lpstr> Il Beato Carlo Acutis Influencer di Dio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Carlo Acutis</dc:title>
  <dc:creator>Francesco Cannizzaro</dc:creator>
  <cp:lastModifiedBy>Master</cp:lastModifiedBy>
  <cp:revision>272</cp:revision>
  <dcterms:created xsi:type="dcterms:W3CDTF">2019-05-12T15:37:05Z</dcterms:created>
  <dcterms:modified xsi:type="dcterms:W3CDTF">2020-10-11T16:03:36Z</dcterms:modified>
</cp:coreProperties>
</file>